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Geist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6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71" autoAdjust="0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9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1815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3028"/>
            <a:ext cx="7556421" cy="2948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HR Analysis Report: </a:t>
            </a:r>
          </a:p>
          <a:p>
            <a:pPr marL="0" indent="0" algn="l">
              <a:lnSpc>
                <a:spcPts val="5800"/>
              </a:lnSpc>
              <a:buNone/>
            </a:pPr>
            <a:r>
              <a:rPr lang="en-US" sz="4450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Insights &amp; Strategic Recommendations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5611654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Dinesh M | Date: January 2026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74FE2E1-07CD-AF02-8203-D6E3F440AFF5}"/>
              </a:ext>
            </a:extLst>
          </p:cNvPr>
          <p:cNvSpPr/>
          <p:nvPr/>
        </p:nvSpPr>
        <p:spPr>
          <a:xfrm>
            <a:off x="12813175" y="7766612"/>
            <a:ext cx="1701478" cy="462987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0" y="0"/>
            <a:ext cx="1451871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7318" y="732353"/>
            <a:ext cx="7782163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80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KPI Dashboard: A Snapshot of Our Workforce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67318" y="2385893"/>
            <a:ext cx="3769519" cy="64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22,214</a:t>
            </a:r>
            <a:endParaRPr lang="en-US" sz="5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836093" y="3271004"/>
            <a:ext cx="2431971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Total Employees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7318" y="3703796"/>
            <a:ext cx="3769519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Our global team continues to grow, reflecting our expanding operations.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179963" y="2385893"/>
            <a:ext cx="3769519" cy="64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38.52</a:t>
            </a:r>
            <a:endParaRPr lang="en-US" sz="5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848737" y="3271004"/>
            <a:ext cx="2431971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Average Age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179963" y="3703796"/>
            <a:ext cx="3769519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A balanced mix of experience and fresh perspectives across the organization.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7318" y="4695944"/>
            <a:ext cx="3769519" cy="64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24.65%</a:t>
            </a:r>
            <a:endParaRPr lang="en-US" sz="5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836093" y="5581055"/>
            <a:ext cx="2431971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Remote Workforce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167318" y="6013847"/>
            <a:ext cx="3769519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A significant portion of our employees benefit from flexible work arrangements.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0179963" y="4695944"/>
            <a:ext cx="3769519" cy="641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75.35%</a:t>
            </a:r>
            <a:endParaRPr lang="en-US" sz="5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822900" y="5581055"/>
            <a:ext cx="2483644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0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Headquarters-Based</a:t>
            </a: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179963" y="6013847"/>
            <a:ext cx="3769519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The majority of our talent remains concentrated at our primary locations.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167318" y="6738461"/>
            <a:ext cx="7782163" cy="7586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This snapshot highlights key characteristics, indicating opportunities for both location and age-based talent strategies. Understanding these metrics is crucial for targeted HR initiatives.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99E70D-83AC-E02D-7455-CD89BE1B9FA3}"/>
              </a:ext>
            </a:extLst>
          </p:cNvPr>
          <p:cNvSpPr/>
          <p:nvPr/>
        </p:nvSpPr>
        <p:spPr>
          <a:xfrm>
            <a:off x="12732152" y="7674015"/>
            <a:ext cx="1898248" cy="505778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133" y="385882"/>
            <a:ext cx="10373320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7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Hiring Trend Analysis: Sustained Growth &amp; Talent Investment</a:t>
            </a:r>
            <a:endParaRPr lang="en-US" sz="2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441" y="947140"/>
            <a:ext cx="10373320" cy="580898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82266" y="7067328"/>
            <a:ext cx="13648134" cy="776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The line chart illustrates a significant hiring surge in the early 2000s to 2010s, indicative of a rapid growth phase. We have consistently maintained a strong hiring pipeline, bringing in over 1,000 new employees annually, showcasing sustained talent investment.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07E3E1-7BD8-0A4E-FF29-0473F20B024A}"/>
              </a:ext>
            </a:extLst>
          </p:cNvPr>
          <p:cNvSpPr/>
          <p:nvPr/>
        </p:nvSpPr>
        <p:spPr>
          <a:xfrm>
            <a:off x="12046747" y="7720314"/>
            <a:ext cx="2471987" cy="455868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3579"/>
            <a:ext cx="130428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Gender &amp; Diversity Overview: Balanced Representation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083123"/>
            <a:ext cx="6924437" cy="362033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2206943" y="673393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297A"/>
          </a:solidFill>
          <a:ln/>
        </p:spPr>
      </p:sp>
      <p:sp>
        <p:nvSpPr>
          <p:cNvPr id="5" name="Text 2"/>
          <p:cNvSpPr/>
          <p:nvPr/>
        </p:nvSpPr>
        <p:spPr>
          <a:xfrm>
            <a:off x="2494717" y="6733937"/>
            <a:ext cx="50553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3733324" y="673393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051F3"/>
          </a:solidFill>
          <a:ln/>
        </p:spPr>
      </p:sp>
      <p:sp>
        <p:nvSpPr>
          <p:cNvPr id="7" name="Text 4"/>
          <p:cNvSpPr/>
          <p:nvPr/>
        </p:nvSpPr>
        <p:spPr>
          <a:xfrm>
            <a:off x="4021098" y="6733937"/>
            <a:ext cx="75747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511641" y="6733937"/>
            <a:ext cx="226814" cy="226814"/>
          </a:xfrm>
          <a:prstGeom prst="roundRect">
            <a:avLst>
              <a:gd name="adj" fmla="val 8063"/>
            </a:avLst>
          </a:prstGeom>
          <a:solidFill>
            <a:srgbClr val="6D9DFF"/>
          </a:solidFill>
          <a:ln/>
        </p:spPr>
      </p:sp>
      <p:sp>
        <p:nvSpPr>
          <p:cNvPr id="9" name="Text 6"/>
          <p:cNvSpPr/>
          <p:nvPr/>
        </p:nvSpPr>
        <p:spPr>
          <a:xfrm>
            <a:off x="5799415" y="6733937"/>
            <a:ext cx="1731526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Non-Conforming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79249" y="3054787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Key Insight: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279249" y="3723918"/>
            <a:ext cx="5564862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Our workforce demonstrates nearly balanced gender representation, a significant competitive advantage that fosters diverse perspectives and innovation.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8279249" y="4835128"/>
            <a:ext cx="4652724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Strategic Recommendation: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279249" y="5504259"/>
            <a:ext cx="5564862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Conduct a deeper audit of gender representation across seniority levels and specific departments to ensure equity and identify areas for targeted development.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5431E1-2DD2-1558-DA4E-D8F04D139954}"/>
              </a:ext>
            </a:extLst>
          </p:cNvPr>
          <p:cNvSpPr/>
          <p:nvPr/>
        </p:nvSpPr>
        <p:spPr>
          <a:xfrm>
            <a:off x="12766876" y="7697165"/>
            <a:ext cx="1782501" cy="532435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383" y="612338"/>
            <a:ext cx="10919222" cy="723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3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Geographic &amp; Departmental Distribution</a:t>
            </a:r>
            <a:endParaRPr lang="en-US" sz="4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9383" y="1781294"/>
            <a:ext cx="13071634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Our workforce concentration reveals key operational hubs and strategic talent centers.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83" y="2571750"/>
            <a:ext cx="6264235" cy="35079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9383" y="6330196"/>
            <a:ext cx="2783681" cy="361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Employees by State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9383" y="6914674"/>
            <a:ext cx="6264235" cy="578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Ohio remains our primary talent hub, indicating a significant geographical concentration.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402" y="2571750"/>
            <a:ext cx="6264235" cy="35079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94402" y="6330196"/>
            <a:ext cx="3585329" cy="361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1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Employees by Department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594402" y="6914674"/>
            <a:ext cx="6264235" cy="5788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Engineering is our largest department, highlighting our focus on technical innovation.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4B6BF1C-CF80-5096-DB0F-D2A4CC512489}"/>
              </a:ext>
            </a:extLst>
          </p:cNvPr>
          <p:cNvSpPr/>
          <p:nvPr/>
        </p:nvSpPr>
        <p:spPr>
          <a:xfrm>
            <a:off x="12801600" y="7731889"/>
            <a:ext cx="1747777" cy="416688"/>
          </a:xfrm>
          <a:prstGeom prst="round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1242" y="330875"/>
            <a:ext cx="13366351" cy="3911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3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Racial Diversity Analysis: Fostering an Inclusive Environment</a:t>
            </a:r>
            <a:endParaRPr lang="en-US" sz="23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005" y="1131835"/>
            <a:ext cx="9039827" cy="45961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24069" y="5574905"/>
            <a:ext cx="2973089" cy="406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Key Insight: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833201" y="6037205"/>
            <a:ext cx="10665405" cy="24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6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Our organization boasts a diverse workforce with broad representation across various racial and ethnic backgrounds.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324069" y="6584795"/>
            <a:ext cx="2702248" cy="234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Action Item: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833201" y="6961717"/>
            <a:ext cx="12415234" cy="31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160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Continuously monitor representation equity across all departments and leadership levels to ensure fair opportunities and an inclusive culture for everyone.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8E7937-83FD-7627-1080-024A65157ED3}"/>
              </a:ext>
            </a:extLst>
          </p:cNvPr>
          <p:cNvSpPr/>
          <p:nvPr/>
        </p:nvSpPr>
        <p:spPr>
          <a:xfrm>
            <a:off x="12766876" y="7743239"/>
            <a:ext cx="1736202" cy="393764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659" y="553879"/>
            <a:ext cx="1322308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3950" b="1" dirty="0">
                <a:solidFill>
                  <a:srgbClr val="F2F5FA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Key Insights &amp; Strategic Findings: Shaping Our Future Workforce</a:t>
            </a:r>
            <a:endParaRPr lang="en-US" sz="3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026" y="2275344"/>
            <a:ext cx="301585" cy="301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56955" y="2262783"/>
            <a:ext cx="3722608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Workforce Concentration Risk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356955" y="2710101"/>
            <a:ext cx="1256978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High employee density in Ohio suggests potential vulnerability to regional economic shifts or talent market changes.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026" y="3386078"/>
            <a:ext cx="301585" cy="3015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56955" y="3373517"/>
            <a:ext cx="4022407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Engineering-Driven Organization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356955" y="3820835"/>
            <a:ext cx="1256978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The large Engineering department indicates a strong focus on innovation and product development.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026" y="4496812"/>
            <a:ext cx="301585" cy="30158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56955" y="4484251"/>
            <a:ext cx="2513290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Strong Diversity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356955" y="4931569"/>
            <a:ext cx="1256978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Commendable gender balance and racial diversity provide a strong foundation for an inclusive culture.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026" y="5607546"/>
            <a:ext cx="301585" cy="30158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356955" y="5594985"/>
            <a:ext cx="2513290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Aging Workforce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356955" y="6042303"/>
            <a:ext cx="12569785" cy="261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An average age of 38.5 years highlights the critical need for proactive succession planning and knowledge transfer strategies.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9026" y="6718280"/>
            <a:ext cx="301585" cy="30158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356955" y="6705719"/>
            <a:ext cx="321897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950" b="1" dirty="0">
                <a:solidFill>
                  <a:srgbClr val="EBEDF0"/>
                </a:solidFill>
                <a:latin typeface="Times New Roman" panose="02020603050405020304" pitchFamily="18" charset="0"/>
                <a:ea typeface="Geist Bold" pitchFamily="34" charset="-122"/>
                <a:cs typeface="Times New Roman" panose="02020603050405020304" pitchFamily="18" charset="0"/>
              </a:rPr>
              <a:t>Remote Work Opportunity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1356955" y="7153037"/>
            <a:ext cx="12569785" cy="522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50" dirty="0">
                <a:solidFill>
                  <a:srgbClr val="EBEDF0"/>
                </a:solidFill>
                <a:latin typeface="Times New Roman" panose="02020603050405020304" pitchFamily="18" charset="0"/>
                <a:ea typeface="Geist" pitchFamily="34" charset="-122"/>
                <a:cs typeface="Times New Roman" panose="02020603050405020304" pitchFamily="18" charset="0"/>
              </a:rPr>
              <a:t>With ~25% remote employees, there's significant room to expand remote adoption, fostering flexibility and accessing broader talent pools.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98E884-2FB7-2556-FBAC-61F6624D6E04}"/>
              </a:ext>
            </a:extLst>
          </p:cNvPr>
          <p:cNvSpPr/>
          <p:nvPr/>
        </p:nvSpPr>
        <p:spPr>
          <a:xfrm>
            <a:off x="12824749" y="7675721"/>
            <a:ext cx="1805651" cy="522684"/>
          </a:xfrm>
          <a:prstGeom prst="rect">
            <a:avLst/>
          </a:prstGeom>
          <a:solidFill>
            <a:srgbClr val="1116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438</Words>
  <Application>Microsoft Office PowerPoint</Application>
  <PresentationFormat>Custom</PresentationFormat>
  <Paragraphs>57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Geist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Dinu Dinesh</cp:lastModifiedBy>
  <cp:revision>5</cp:revision>
  <dcterms:created xsi:type="dcterms:W3CDTF">2026-01-05T06:59:43Z</dcterms:created>
  <dcterms:modified xsi:type="dcterms:W3CDTF">2026-01-05T08:52:08Z</dcterms:modified>
</cp:coreProperties>
</file>